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2" r:id="rId1"/>
  </p:sldMasterIdLst>
  <p:notesMasterIdLst>
    <p:notesMasterId r:id="rId31"/>
  </p:notesMasterIdLst>
  <p:sldIdLst>
    <p:sldId id="256" r:id="rId2"/>
    <p:sldId id="260" r:id="rId3"/>
    <p:sldId id="257" r:id="rId4"/>
    <p:sldId id="261" r:id="rId5"/>
    <p:sldId id="300" r:id="rId6"/>
    <p:sldId id="263" r:id="rId7"/>
    <p:sldId id="265" r:id="rId8"/>
    <p:sldId id="266" r:id="rId9"/>
    <p:sldId id="267" r:id="rId10"/>
    <p:sldId id="270" r:id="rId11"/>
    <p:sldId id="268" r:id="rId12"/>
    <p:sldId id="292" r:id="rId13"/>
    <p:sldId id="293" r:id="rId14"/>
    <p:sldId id="298" r:id="rId15"/>
    <p:sldId id="295" r:id="rId16"/>
    <p:sldId id="290" r:id="rId17"/>
    <p:sldId id="287" r:id="rId18"/>
    <p:sldId id="271" r:id="rId19"/>
    <p:sldId id="272" r:id="rId20"/>
    <p:sldId id="274" r:id="rId21"/>
    <p:sldId id="276" r:id="rId22"/>
    <p:sldId id="278" r:id="rId23"/>
    <p:sldId id="279" r:id="rId24"/>
    <p:sldId id="299" r:id="rId25"/>
    <p:sldId id="281" r:id="rId26"/>
    <p:sldId id="282" r:id="rId27"/>
    <p:sldId id="283" r:id="rId28"/>
    <p:sldId id="285" r:id="rId29"/>
    <p:sldId id="286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35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943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1 year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Deceased Donor</c:v>
                </c:pt>
                <c:pt idx="1">
                  <c:v>Living Donor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 formatCode="0%">
                  <c:v>0.89</c:v>
                </c:pt>
                <c:pt idx="1">
                  <c:v>0.95099999999999996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3 year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Deceased Donor</c:v>
                </c:pt>
                <c:pt idx="1">
                  <c:v>Living Donor</c:v>
                </c:pt>
              </c:strCache>
            </c:strRef>
          </c:cat>
          <c:val>
            <c:numRef>
              <c:f>Sheet1!$C$2:$C$3</c:f>
              <c:numCache>
                <c:formatCode>0.00%</c:formatCode>
                <c:ptCount val="2"/>
                <c:pt idx="0">
                  <c:v>0.77800000000000002</c:v>
                </c:pt>
                <c:pt idx="1">
                  <c:v>0.879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 year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Deceased Donor</c:v>
                </c:pt>
                <c:pt idx="1">
                  <c:v>Living Donor</c:v>
                </c:pt>
              </c:strCache>
            </c:strRef>
          </c:cat>
          <c:val>
            <c:numRef>
              <c:f>Sheet1!$D$2:$D$3</c:f>
              <c:numCache>
                <c:formatCode>0.00%</c:formatCode>
                <c:ptCount val="2"/>
                <c:pt idx="0">
                  <c:v>0.66600000000000004</c:v>
                </c:pt>
                <c:pt idx="1">
                  <c:v>0.82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09029776"/>
        <c:axId val="309028992"/>
      </c:barChart>
      <c:catAx>
        <c:axId val="30902977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309028992"/>
        <c:crosses val="autoZero"/>
        <c:auto val="1"/>
        <c:lblAlgn val="ctr"/>
        <c:lblOffset val="100"/>
        <c:noMultiLvlLbl val="0"/>
      </c:catAx>
      <c:valAx>
        <c:axId val="309028992"/>
        <c:scaling>
          <c:orientation val="minMax"/>
        </c:scaling>
        <c:delete val="0"/>
        <c:axPos val="b"/>
        <c:majorGridlines/>
        <c:numFmt formatCode="0%" sourceLinked="1"/>
        <c:majorTickMark val="out"/>
        <c:minorTickMark val="none"/>
        <c:tickLblPos val="nextTo"/>
        <c:crossAx val="309029776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1A818-E16E-404E-AFE5-C569ECC9005F}" type="datetimeFigureOut">
              <a:rPr lang="en-US" smtClean="0"/>
              <a:t>5/10/2016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3A11BD-0C94-4A62-9CF3-8F4B9AA19D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92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Recipient</a:t>
            </a:r>
            <a:r>
              <a:rPr lang="en-US" baseline="0" dirty="0" smtClean="0"/>
              <a:t>. The potential donor’s insurance most likely won’t be need, my insurances covers 100%. I’m running a fundraiser to pay for Donors stay in Hotel, food, travel, </a:t>
            </a:r>
            <a:r>
              <a:rPr lang="en-US" baseline="0" dirty="0" err="1" smtClean="0"/>
              <a:t>etc</a:t>
            </a:r>
            <a:r>
              <a:rPr lang="en-US" baseline="0" dirty="0" smtClean="0"/>
              <a:t>  while doing testing.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A11BD-0C94-4A62-9CF3-8F4B9AA19DB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888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3A11BD-0C94-4A62-9CF3-8F4B9AA19DB9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449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3000"/>
            <a:ext cx="6096000" cy="1904999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Kidney Transplant: Exploring Living Donation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77000" cy="1905000"/>
          </a:xfrm>
        </p:spPr>
        <p:txBody>
          <a:bodyPr>
            <a:noAutofit/>
          </a:bodyPr>
          <a:lstStyle/>
          <a:p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Laurie Shore, LCSW</a:t>
            </a:r>
          </a:p>
          <a:p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Living Donor Advocate/Social Worker</a:t>
            </a:r>
          </a:p>
          <a:p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Tampa General Hospital Kidney Transplant Program</a:t>
            </a:r>
          </a:p>
          <a:p>
            <a:r>
              <a:rPr lang="en-US" sz="2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November 20, 2014</a:t>
            </a:r>
          </a:p>
          <a:p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471847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666999"/>
            <a:ext cx="7408333" cy="34591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Transplant Center process may vary:  </a:t>
            </a:r>
          </a:p>
          <a:p>
            <a:pPr marL="0" indent="0">
              <a:buNone/>
            </a:pPr>
            <a:endParaRPr lang="en-US" sz="2600" b="1" dirty="0" smtClean="0"/>
          </a:p>
          <a:p>
            <a:pPr lvl="1"/>
            <a:r>
              <a:rPr lang="en-US" sz="2400" b="1" dirty="0" smtClean="0"/>
              <a:t>Evaluation is usually completed in 3-5 days</a:t>
            </a:r>
          </a:p>
          <a:p>
            <a:pPr lvl="1"/>
            <a:r>
              <a:rPr lang="en-US" sz="2400" b="1" dirty="0" smtClean="0"/>
              <a:t>Living donor surgery is usually done laparoscopically</a:t>
            </a:r>
          </a:p>
          <a:p>
            <a:pPr lvl="1"/>
            <a:r>
              <a:rPr lang="en-US" sz="2400" b="1" dirty="0" smtClean="0"/>
              <a:t>Hospitalization for living donor is usually 2-3 days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Donation Process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345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438400"/>
            <a:ext cx="7408333" cy="43434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Goal of the medical evaluation:</a:t>
            </a:r>
          </a:p>
          <a:p>
            <a:endParaRPr lang="en-US" sz="2600" b="1" dirty="0" smtClean="0"/>
          </a:p>
          <a:p>
            <a:pPr lvl="1"/>
            <a:r>
              <a:rPr lang="en-US" sz="2400" b="1" dirty="0" smtClean="0"/>
              <a:t>Assess Immunologic compatibility</a:t>
            </a:r>
          </a:p>
          <a:p>
            <a:pPr lvl="1"/>
            <a:r>
              <a:rPr lang="en-US" sz="2400" b="1" dirty="0" smtClean="0"/>
              <a:t>Assess general health and surgical risk of the donor</a:t>
            </a:r>
          </a:p>
          <a:p>
            <a:pPr lvl="1"/>
            <a:r>
              <a:rPr lang="en-US" sz="2400" b="1" dirty="0" smtClean="0"/>
              <a:t>Determine diseases present that may be transmitted</a:t>
            </a:r>
          </a:p>
          <a:p>
            <a:pPr lvl="1"/>
            <a:r>
              <a:rPr lang="en-US" sz="2400" b="1" dirty="0" smtClean="0"/>
              <a:t>Assess anatomy and function of the kidneys</a:t>
            </a:r>
          </a:p>
          <a:p>
            <a:pPr marL="2194560" lvl="7" indent="0">
              <a:buNone/>
            </a:pPr>
            <a:r>
              <a:rPr lang="en-US" sz="1800" dirty="0" smtClean="0"/>
              <a:t>                                                                                                                                             			</a:t>
            </a:r>
          </a:p>
          <a:p>
            <a:pPr marL="2194560" lvl="7" indent="0">
              <a:buNone/>
            </a:pPr>
            <a:endParaRPr lang="en-US" sz="1800" dirty="0"/>
          </a:p>
          <a:p>
            <a:pPr marL="2194560" lvl="7" indent="0">
              <a:buNone/>
            </a:pPr>
            <a:r>
              <a:rPr lang="en-US" sz="1800" dirty="0" smtClean="0"/>
              <a:t>				</a:t>
            </a:r>
            <a:r>
              <a:rPr lang="en-US" dirty="0" smtClean="0"/>
              <a:t>OPTN Policy 12.3.4</a:t>
            </a:r>
            <a:endParaRPr lang="en-US" dirty="0"/>
          </a:p>
          <a:p>
            <a:pPr lvl="1"/>
            <a:endParaRPr lang="en-US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Evaluation of the Living Donor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4600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lr>
                <a:schemeClr val="tx1"/>
              </a:buClr>
              <a:buSzPct val="70000"/>
              <a:buFont typeface="Wingdings" pitchFamily="2" charset="2"/>
              <a:buChar char="¢"/>
              <a:defRPr sz="3000">
                <a:solidFill>
                  <a:schemeClr val="tx2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2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Char char="•"/>
              <a:defRPr sz="2400">
                <a:solidFill>
                  <a:schemeClr val="tx2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tx1"/>
              </a:buClr>
              <a:buChar char="•"/>
              <a:defRPr sz="2000">
                <a:solidFill>
                  <a:schemeClr val="tx2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•"/>
              <a:defRPr sz="2000">
                <a:solidFill>
                  <a:schemeClr val="tx2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2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fld id="{C5A6D205-9D29-4C9A-91BC-EFAA3D89296D}" type="slidenum">
              <a:rPr lang="en-US" altLang="en-US" sz="1400" smtClean="0">
                <a:solidFill>
                  <a:schemeClr val="tx1"/>
                </a:solidFill>
                <a:cs typeface="Arial" pitchFamily="34" charset="0"/>
              </a:rPr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Donor Evaluation</a:t>
            </a:r>
            <a:r>
              <a:rPr lang="en-US" altLang="en-US" sz="3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en-US" sz="3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en-US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Makes a Donor Incompatible?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590800"/>
            <a:ext cx="7408333" cy="373379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altLang="en-US" sz="2600" b="1" dirty="0" smtClean="0"/>
              <a:t>Donor Incompatibility:</a:t>
            </a:r>
          </a:p>
          <a:p>
            <a:pPr marL="0" indent="0">
              <a:buNone/>
            </a:pPr>
            <a:endParaRPr lang="en-US" altLang="en-US" sz="2600" b="1" dirty="0" smtClean="0"/>
          </a:p>
          <a:p>
            <a:pPr lvl="1"/>
            <a:r>
              <a:rPr lang="en-US" altLang="en-US" sz="2400" b="1" dirty="0" smtClean="0"/>
              <a:t>Having a different blood type than the recipient</a:t>
            </a:r>
          </a:p>
          <a:p>
            <a:pPr lvl="1"/>
            <a:r>
              <a:rPr lang="en-US" altLang="en-US" sz="2400" b="1" dirty="0" smtClean="0"/>
              <a:t>Having a positive crossmatch with the recipient</a:t>
            </a:r>
          </a:p>
          <a:p>
            <a:pPr lvl="1"/>
            <a:r>
              <a:rPr lang="en-US" altLang="en-US" sz="2400" b="1" dirty="0" smtClean="0"/>
              <a:t>Size discrepancy between donor and recipient</a:t>
            </a:r>
          </a:p>
          <a:p>
            <a:pPr lvl="1"/>
            <a:r>
              <a:rPr lang="en-US" altLang="en-US" sz="2400" b="1" dirty="0" smtClean="0"/>
              <a:t>Age discrepancy between donor and recipient</a:t>
            </a:r>
          </a:p>
        </p:txBody>
      </p:sp>
    </p:spTree>
    <p:extLst>
      <p:ext uri="{BB962C8B-B14F-4D97-AF65-F5344CB8AC3E}">
        <p14:creationId xmlns:p14="http://schemas.microsoft.com/office/powerpoint/2010/main" val="36678605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86000"/>
            <a:ext cx="7408333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Paired Kidney Exchange:</a:t>
            </a:r>
          </a:p>
          <a:p>
            <a:pPr marL="0" indent="0">
              <a:buNone/>
            </a:pPr>
            <a:endParaRPr lang="en-US" sz="2600" b="1" dirty="0" smtClean="0"/>
          </a:p>
          <a:p>
            <a:pPr lvl="1"/>
            <a:r>
              <a:rPr lang="en-US" sz="2400" b="1" dirty="0"/>
              <a:t>Paired exchange provides all the advantages of living </a:t>
            </a:r>
            <a:r>
              <a:rPr lang="en-US" sz="2400" b="1" dirty="0" smtClean="0"/>
              <a:t>donation </a:t>
            </a:r>
            <a:endParaRPr lang="en-US" sz="2400" b="1" dirty="0"/>
          </a:p>
          <a:p>
            <a:pPr lvl="1"/>
            <a:r>
              <a:rPr lang="en-US" sz="2400" b="1" dirty="0" smtClean="0"/>
              <a:t>The donor receives care </a:t>
            </a:r>
            <a:r>
              <a:rPr lang="en-US" sz="2400" b="1" dirty="0"/>
              <a:t>by the Tampa General Transplant </a:t>
            </a:r>
            <a:r>
              <a:rPr lang="en-US" sz="2400" b="1" dirty="0" smtClean="0"/>
              <a:t>Team </a:t>
            </a:r>
            <a:endParaRPr lang="en-US" sz="2400" b="1" dirty="0"/>
          </a:p>
          <a:p>
            <a:pPr lvl="1"/>
            <a:r>
              <a:rPr lang="en-US" sz="2400" b="1" dirty="0" smtClean="0"/>
              <a:t>The donor’s kidney will be shipped to another transplant center, and a kidney will be shipped to Tampa General</a:t>
            </a:r>
            <a:endParaRPr lang="en-US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Alternatives to Incompatibility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077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467826" y="2665292"/>
          <a:ext cx="216286" cy="3470517"/>
        </p:xfrm>
        <a:graphic>
          <a:graphicData uri="http://schemas.openxmlformats.org/drawingml/2006/table">
            <a:tbl>
              <a:tblPr/>
              <a:tblGrid>
                <a:gridCol w="25400"/>
                <a:gridCol w="190886"/>
              </a:tblGrid>
              <a:tr h="0"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445117">
                <a:tc>
                  <a:txBody>
                    <a:bodyPr/>
                    <a:lstStyle/>
                    <a:p>
                      <a:r>
                        <a:rPr lang="en-US" sz="100" b="1"/>
                        <a:t>How It Works</a:t>
                      </a:r>
                    </a:p>
                    <a:p>
                      <a:r>
                        <a:rPr lang="en-US" sz="100"/>
                        <a:t>What happens when you find someone willing to donate a kidney to you – but it isn’t a good match?  Not too long ago, that would mean the search would need to continue until a suitable match was found.  </a:t>
                      </a:r>
                      <a:br>
                        <a:rPr lang="en-US" sz="100"/>
                      </a:br>
                      <a:r>
                        <a:rPr lang="en-US" sz="100"/>
                        <a:t/>
                      </a:r>
                      <a:br>
                        <a:rPr lang="en-US" sz="100"/>
                      </a:br>
                      <a:r>
                        <a:rPr lang="en-US" sz="100"/>
                        <a:t>There is, however, an emerging strategy for overcoming this hurdle. It’s called Paired Kidney Donation. In its simplest form, it involves two donor-recipient pairs who exchange donors (assuming each is a match for the other). It does not matter if they are a man or woman, just a good match for the candidate. In general it would look like this:</a:t>
                      </a:r>
                      <a:br>
                        <a:rPr lang="en-US" sz="100"/>
                      </a:br>
                      <a:r>
                        <a:rPr lang="en-US" sz="100"/>
                        <a:t/>
                      </a:r>
                      <a:br>
                        <a:rPr lang="en-US" sz="100"/>
                      </a:br>
                      <a:endParaRPr lang="en-US" sz="100"/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00" dirty="0"/>
                    </a:p>
                  </a:txBody>
                  <a:tcPr marL="2036" marR="2036" marT="1018" marB="1018">
                    <a:lnL>
                      <a:noFill/>
                    </a:lnL>
                    <a:lnT>
                      <a:noFill/>
                    </a:lnT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Paired Exchange Program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121" name="Picture 1" descr="http://www.kidneylink.org/Portals/0/PairedDonationGraphic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209800"/>
            <a:ext cx="4191000" cy="434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6141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KIDNEY DONATION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219200"/>
            <a:ext cx="8503920" cy="4879848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National Kidney Registry (NKR)</a:t>
            </a:r>
          </a:p>
          <a:p>
            <a:pPr marL="0" indent="0" algn="ctr">
              <a:buNone/>
            </a:pPr>
            <a:r>
              <a:rPr lang="en-US" b="1" dirty="0" smtClean="0"/>
              <a:t>PAIRED KIDNEY EXCHANGE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609600" y="2209800"/>
            <a:ext cx="2057400" cy="76199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Altruistic Donor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649032" y="2209800"/>
            <a:ext cx="2242457" cy="685800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Tampa Recipient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09600" y="3124200"/>
            <a:ext cx="2057400" cy="69799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Tampa Donor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467600" y="3473196"/>
            <a:ext cx="45719" cy="659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5649031" y="3124200"/>
            <a:ext cx="2242457" cy="697992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UCLA recipient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09600" y="4953000"/>
            <a:ext cx="2057400" cy="805543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Emory Donor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659918" y="4936671"/>
            <a:ext cx="2341082" cy="8382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Next Lucky Recipient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09600" y="3962400"/>
            <a:ext cx="2057400" cy="762000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UCLA donor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649031" y="3962400"/>
            <a:ext cx="2242457" cy="76200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Emory Recipient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>
          <a:xfrm>
            <a:off x="3657600" y="2057401"/>
            <a:ext cx="978408" cy="4953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62" name="Straight Arrow Connector 2061"/>
          <p:cNvCxnSpPr/>
          <p:nvPr/>
        </p:nvCxnSpPr>
        <p:spPr>
          <a:xfrm flipV="1">
            <a:off x="2819400" y="2590799"/>
            <a:ext cx="2743200" cy="88239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6" name="Straight Arrow Connector 2065"/>
          <p:cNvCxnSpPr/>
          <p:nvPr/>
        </p:nvCxnSpPr>
        <p:spPr>
          <a:xfrm>
            <a:off x="2781300" y="3473196"/>
            <a:ext cx="2590800" cy="65968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0" name="Straight Arrow Connector 2069"/>
          <p:cNvCxnSpPr/>
          <p:nvPr/>
        </p:nvCxnSpPr>
        <p:spPr>
          <a:xfrm flipV="1">
            <a:off x="2743200" y="3539164"/>
            <a:ext cx="2819400" cy="95663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4" name="Straight Arrow Connector 2073"/>
          <p:cNvCxnSpPr/>
          <p:nvPr/>
        </p:nvCxnSpPr>
        <p:spPr>
          <a:xfrm>
            <a:off x="2781300" y="4495800"/>
            <a:ext cx="274320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77" name="Straight Arrow Connector 2076"/>
          <p:cNvCxnSpPr/>
          <p:nvPr/>
        </p:nvCxnSpPr>
        <p:spPr>
          <a:xfrm flipV="1">
            <a:off x="2743200" y="4495800"/>
            <a:ext cx="2781300" cy="106680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81" name="Straight Arrow Connector 2080"/>
          <p:cNvCxnSpPr/>
          <p:nvPr/>
        </p:nvCxnSpPr>
        <p:spPr>
          <a:xfrm>
            <a:off x="2862943" y="5562600"/>
            <a:ext cx="269965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1063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5091595"/>
              </p:ext>
            </p:extLst>
          </p:nvPr>
        </p:nvGraphicFramePr>
        <p:xfrm>
          <a:off x="685800" y="2286000"/>
          <a:ext cx="7924800" cy="4171868"/>
        </p:xfrm>
        <a:graphic>
          <a:graphicData uri="http://schemas.openxmlformats.org/drawingml/2006/table">
            <a:tbl>
              <a:tblPr/>
              <a:tblGrid>
                <a:gridCol w="3758153"/>
                <a:gridCol w="4166647"/>
              </a:tblGrid>
              <a:tr h="951215">
                <a:tc>
                  <a:txBody>
                    <a:bodyPr/>
                    <a:lstStyle/>
                    <a:p>
                      <a:r>
                        <a:rPr lang="en-US" sz="2000" b="1" dirty="0"/>
                        <a:t>If your blood type is:</a:t>
                      </a:r>
                      <a:r>
                        <a:rPr lang="en-US" sz="2000" dirty="0"/>
                        <a:t> 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You </a:t>
                      </a:r>
                      <a:r>
                        <a:rPr lang="en-US" sz="2000" b="1" dirty="0"/>
                        <a:t>can donate to these blood types:</a:t>
                      </a:r>
                      <a:endParaRPr lang="en-US" sz="2000" dirty="0"/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1384"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O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sz="2000" b="0" dirty="0"/>
                        <a:t>TYPE O, A, B, AB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6423"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A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A, AB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6423"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B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B, AB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06423"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AB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dirty="0"/>
                        <a:t>TYPE AB</a:t>
                      </a:r>
                    </a:p>
                  </a:txBody>
                  <a:tcPr marL="53011" marR="53011" marT="26505" marB="2650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 Type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2316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5720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Medical:</a:t>
            </a:r>
          </a:p>
          <a:p>
            <a:pPr lvl="1"/>
            <a:r>
              <a:rPr lang="en-US" b="1" dirty="0" smtClean="0"/>
              <a:t>High blood pressure</a:t>
            </a:r>
          </a:p>
          <a:p>
            <a:pPr lvl="1"/>
            <a:r>
              <a:rPr lang="en-US" b="1" dirty="0" smtClean="0"/>
              <a:t>Proteinuria</a:t>
            </a:r>
          </a:p>
          <a:p>
            <a:pPr lvl="1"/>
            <a:r>
              <a:rPr lang="en-US" b="1" dirty="0" smtClean="0"/>
              <a:t>Hernia</a:t>
            </a:r>
          </a:p>
          <a:p>
            <a:pPr lvl="1"/>
            <a:r>
              <a:rPr lang="en-US" b="1" dirty="0" smtClean="0"/>
              <a:t>Reduced kidney function</a:t>
            </a:r>
          </a:p>
          <a:p>
            <a:pPr marL="301943" lvl="1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Psychological:</a:t>
            </a:r>
          </a:p>
          <a:p>
            <a:pPr lvl="1"/>
            <a:r>
              <a:rPr lang="en-US" b="1" dirty="0" smtClean="0"/>
              <a:t>Depression</a:t>
            </a:r>
          </a:p>
          <a:p>
            <a:pPr lvl="1"/>
            <a:r>
              <a:rPr lang="en-US" b="1" dirty="0" smtClean="0"/>
              <a:t>Feelings of regret, resentment, anger</a:t>
            </a:r>
          </a:p>
          <a:p>
            <a:pPr lvl="1"/>
            <a:r>
              <a:rPr lang="en-US" b="1" dirty="0" smtClean="0"/>
              <a:t>Body image issues-scarring</a:t>
            </a:r>
          </a:p>
          <a:p>
            <a:pPr marL="0" indent="0">
              <a:buNone/>
            </a:pPr>
            <a:endParaRPr lang="en-US" b="1" dirty="0" smtClean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Long Term Risks of Donation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98564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252728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Independent Living Donor Advocate (ILDA) and Living Donor (LD) SW Evaluation</a:t>
            </a:r>
            <a:endParaRPr lang="en-US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057400"/>
            <a:ext cx="7408333" cy="3916363"/>
          </a:xfrm>
        </p:spPr>
        <p:txBody>
          <a:bodyPr/>
          <a:lstStyle/>
          <a:p>
            <a:endParaRPr lang="en-US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Psychosocial Evaluation:</a:t>
            </a:r>
          </a:p>
          <a:p>
            <a:pPr marL="0" indent="0">
              <a:buNone/>
            </a:pPr>
            <a:endParaRPr lang="en-US" sz="2600" b="1" dirty="0" smtClean="0"/>
          </a:p>
          <a:p>
            <a:pPr lvl="1"/>
            <a:r>
              <a:rPr lang="en-US" sz="2400" b="1" dirty="0" smtClean="0"/>
              <a:t>Assess </a:t>
            </a:r>
            <a:r>
              <a:rPr lang="en-US" sz="2400" b="1" dirty="0"/>
              <a:t>the psychosocial risks</a:t>
            </a:r>
          </a:p>
          <a:p>
            <a:pPr lvl="1"/>
            <a:r>
              <a:rPr lang="en-US" sz="2400" b="1" dirty="0"/>
              <a:t>Identify financial </a:t>
            </a:r>
            <a:r>
              <a:rPr lang="en-US" sz="2400" b="1" dirty="0" smtClean="0"/>
              <a:t>risks</a:t>
            </a:r>
          </a:p>
          <a:p>
            <a:pPr lvl="1"/>
            <a:r>
              <a:rPr lang="en-US" sz="2400" b="1" dirty="0" smtClean="0"/>
              <a:t>Advocate </a:t>
            </a:r>
            <a:r>
              <a:rPr lang="en-US" sz="2400" b="1" dirty="0"/>
              <a:t>for the potential donor </a:t>
            </a:r>
            <a:endParaRPr lang="en-US" sz="2400" b="1" dirty="0" smtClean="0"/>
          </a:p>
          <a:p>
            <a:pPr lvl="1"/>
            <a:r>
              <a:rPr lang="en-US" sz="2400" b="1" dirty="0" smtClean="0"/>
              <a:t>Capacity </a:t>
            </a:r>
            <a:r>
              <a:rPr lang="en-US" sz="2400" b="1" dirty="0"/>
              <a:t>for informed </a:t>
            </a:r>
            <a:r>
              <a:rPr lang="en-US" sz="2400" b="1" dirty="0" smtClean="0"/>
              <a:t>consent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741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41148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Support System:</a:t>
            </a:r>
          </a:p>
          <a:p>
            <a:pPr lvl="1"/>
            <a:r>
              <a:rPr lang="en-US" sz="2400" b="1" dirty="0" smtClean="0"/>
              <a:t>Living arrangements</a:t>
            </a:r>
          </a:p>
          <a:p>
            <a:pPr lvl="2"/>
            <a:r>
              <a:rPr lang="en-US" sz="2200" b="1" dirty="0" smtClean="0"/>
              <a:t>Remain local for 2 weeks</a:t>
            </a:r>
          </a:p>
          <a:p>
            <a:pPr lvl="2"/>
            <a:endParaRPr lang="en-US" sz="2200" b="1" dirty="0" smtClean="0"/>
          </a:p>
          <a:p>
            <a:pPr lvl="1"/>
            <a:r>
              <a:rPr lang="en-US" sz="2400" b="1" dirty="0" smtClean="0"/>
              <a:t>Caregiving assistance:</a:t>
            </a:r>
          </a:p>
          <a:p>
            <a:pPr lvl="2"/>
            <a:r>
              <a:rPr lang="en-US" sz="2200" b="1" dirty="0" smtClean="0"/>
              <a:t>No lifting more than 10 lbs. for 6 weeks</a:t>
            </a:r>
          </a:p>
          <a:p>
            <a:pPr lvl="2"/>
            <a:endParaRPr lang="en-US" sz="2200" b="1" dirty="0" smtClean="0"/>
          </a:p>
          <a:p>
            <a:pPr lvl="1"/>
            <a:r>
              <a:rPr lang="en-US" sz="2400" b="1" dirty="0" smtClean="0"/>
              <a:t>Transportation:</a:t>
            </a:r>
          </a:p>
          <a:p>
            <a:pPr lvl="2"/>
            <a:r>
              <a:rPr lang="en-US" sz="2200" b="1" dirty="0" smtClean="0"/>
              <a:t>No driving 2 weeks-10 days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Post Donation Support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45256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752600"/>
            <a:ext cx="7408333" cy="4800600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b="1" dirty="0" smtClean="0"/>
              <a:t>1954</a:t>
            </a:r>
            <a:r>
              <a:rPr lang="en-US" sz="2600" b="1" dirty="0" smtClean="0"/>
              <a:t> </a:t>
            </a:r>
          </a:p>
          <a:p>
            <a:pPr lvl="1"/>
            <a:r>
              <a:rPr lang="en-US" sz="2600" b="1" dirty="0" smtClean="0"/>
              <a:t>Dr. Joseph Murray</a:t>
            </a:r>
          </a:p>
          <a:p>
            <a:pPr lvl="1"/>
            <a:r>
              <a:rPr lang="en-US" sz="2600" b="1" dirty="0" smtClean="0"/>
              <a:t>Richard and Ronald Herrick</a:t>
            </a:r>
          </a:p>
          <a:p>
            <a:pPr marL="301943" lvl="1" indent="0">
              <a:buNone/>
            </a:pPr>
            <a:endParaRPr lang="en-US" sz="2600" b="1" dirty="0" smtClean="0"/>
          </a:p>
          <a:p>
            <a:pPr marL="0" indent="0">
              <a:buNone/>
            </a:pPr>
            <a:r>
              <a:rPr lang="en-US" sz="1900" b="1" dirty="0" smtClean="0"/>
              <a:t>                   </a:t>
            </a:r>
            <a:r>
              <a:rPr lang="en-US" b="1" dirty="0" smtClean="0"/>
              <a:t>Donor</a:t>
            </a:r>
            <a:r>
              <a:rPr lang="en-US" b="1" dirty="0"/>
              <a:t>: “…here I was, 23 yrs old, young </a:t>
            </a:r>
            <a:r>
              <a:rPr lang="en-US" b="1" dirty="0" smtClean="0"/>
              <a:t>and healthy</a:t>
            </a:r>
            <a:r>
              <a:rPr lang="en-US" b="1" dirty="0"/>
              <a:t>, and </a:t>
            </a:r>
            <a:r>
              <a:rPr lang="en-US" b="1" dirty="0" smtClean="0"/>
              <a:t>	they were </a:t>
            </a:r>
            <a:r>
              <a:rPr lang="en-US" b="1" dirty="0"/>
              <a:t>going to cut me </a:t>
            </a:r>
            <a:r>
              <a:rPr lang="en-US" b="1" dirty="0" smtClean="0"/>
              <a:t>open and </a:t>
            </a:r>
            <a:r>
              <a:rPr lang="en-US" b="1" dirty="0"/>
              <a:t>take out one of my </a:t>
            </a:r>
            <a:r>
              <a:rPr lang="en-US" b="1" dirty="0" smtClean="0"/>
              <a:t>	organs</a:t>
            </a:r>
            <a:r>
              <a:rPr lang="en-US" b="1" dirty="0"/>
              <a:t>. </a:t>
            </a:r>
            <a:r>
              <a:rPr lang="en-US" b="1" dirty="0" smtClean="0"/>
              <a:t>It was </a:t>
            </a:r>
            <a:r>
              <a:rPr lang="en-US" b="1" dirty="0"/>
              <a:t>shocking even to consider the idea. I felt </a:t>
            </a:r>
            <a:r>
              <a:rPr lang="en-US" b="1" dirty="0" smtClean="0"/>
              <a:t>a 	real </a:t>
            </a:r>
            <a:r>
              <a:rPr lang="en-US" b="1" dirty="0"/>
              <a:t>conflict of </a:t>
            </a:r>
            <a:r>
              <a:rPr lang="en-US" b="1" dirty="0" smtClean="0"/>
              <a:t>emotions</a:t>
            </a:r>
            <a:r>
              <a:rPr lang="en-US" b="1" dirty="0"/>
              <a:t>. Of course I wanted to help my </a:t>
            </a:r>
            <a:r>
              <a:rPr lang="en-US" b="1" dirty="0" smtClean="0"/>
              <a:t>	brother</a:t>
            </a:r>
            <a:r>
              <a:rPr lang="en-US" b="1" dirty="0"/>
              <a:t>, but the </a:t>
            </a:r>
            <a:r>
              <a:rPr lang="en-US" b="1" dirty="0" smtClean="0"/>
              <a:t>	only </a:t>
            </a:r>
            <a:r>
              <a:rPr lang="en-US" b="1" dirty="0"/>
              <a:t>operation I’d ever had before </a:t>
            </a:r>
            <a:r>
              <a:rPr lang="en-US" b="1" dirty="0" smtClean="0"/>
              <a:t>was     	an  appendectomy, and </a:t>
            </a:r>
            <a:r>
              <a:rPr lang="en-US" b="1" dirty="0"/>
              <a:t>I hadn’t much liked </a:t>
            </a:r>
            <a:r>
              <a:rPr lang="en-US" b="1" dirty="0" smtClean="0"/>
              <a:t>that.”</a:t>
            </a:r>
          </a:p>
          <a:p>
            <a:pPr lvl="1"/>
            <a:endParaRPr lang="en-US" sz="2400" b="1" dirty="0" smtClean="0"/>
          </a:p>
          <a:p>
            <a:pPr lvl="1"/>
            <a:endParaRPr lang="en-US" sz="2400" b="1" dirty="0" smtClean="0"/>
          </a:p>
          <a:p>
            <a:pPr lvl="1"/>
            <a:endParaRPr lang="en-US" sz="1900" b="1" dirty="0" smtClean="0"/>
          </a:p>
          <a:p>
            <a:pPr lvl="5"/>
            <a:endParaRPr lang="en-US" sz="1200" b="1" dirty="0" smtClean="0"/>
          </a:p>
          <a:p>
            <a:pPr lvl="8"/>
            <a:endParaRPr lang="en-US" sz="1600" dirty="0" smtClean="0"/>
          </a:p>
          <a:p>
            <a:pPr marL="2514600" lvl="8" indent="0">
              <a:buNone/>
            </a:pPr>
            <a:r>
              <a:rPr lang="en-US" sz="1600" dirty="0" smtClean="0"/>
              <a:t>                               </a:t>
            </a:r>
          </a:p>
          <a:p>
            <a:pPr marL="2514600" lvl="8" indent="0"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                                   </a:t>
            </a:r>
          </a:p>
          <a:p>
            <a:pPr marL="2514600" lvl="8" indent="0">
              <a:buNone/>
            </a:pPr>
            <a:r>
              <a:rPr lang="en-US" sz="1600" dirty="0"/>
              <a:t>	</a:t>
            </a:r>
            <a:r>
              <a:rPr lang="en-US" sz="1600" dirty="0" smtClean="0"/>
              <a:t>		Murray, JE. Surgery of the Soul, 2001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Living Donor Transplant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Content Placeholder 3" descr="http://images.usatoday.com/news/_photos/2004/12/19/transpla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495800"/>
            <a:ext cx="24384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86000" y="2274838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dirty="0" smtClean="0"/>
          </a:p>
          <a:p>
            <a:r>
              <a:rPr lang="en-US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35892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Substance Use History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133600"/>
            <a:ext cx="7408333" cy="42672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Tobacco </a:t>
            </a:r>
          </a:p>
          <a:p>
            <a:pPr lvl="1"/>
            <a:r>
              <a:rPr lang="en-US" b="1" dirty="0" smtClean="0"/>
              <a:t>May require smoking cessation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Marijuana </a:t>
            </a:r>
          </a:p>
          <a:p>
            <a:pPr lvl="1"/>
            <a:r>
              <a:rPr lang="en-US" b="1" dirty="0" smtClean="0"/>
              <a:t>May require abstinence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Alcohol</a:t>
            </a:r>
          </a:p>
          <a:p>
            <a:pPr lvl="1"/>
            <a:r>
              <a:rPr lang="en-US" b="1" dirty="0" smtClean="0"/>
              <a:t>May require AA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Other substances</a:t>
            </a:r>
          </a:p>
          <a:p>
            <a:pPr lvl="1"/>
            <a:r>
              <a:rPr lang="en-US" b="1" dirty="0" smtClean="0"/>
              <a:t>Not a candidate if recent use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Incarcerations</a:t>
            </a:r>
          </a:p>
          <a:p>
            <a:pPr marL="292608" lvl="1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93340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Mental Health History</a:t>
            </a:r>
            <a:endParaRPr lang="en-US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7244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Depression/coping</a:t>
            </a:r>
          </a:p>
          <a:p>
            <a:pPr lvl="2"/>
            <a:r>
              <a:rPr lang="en-US" b="1" dirty="0" smtClean="0"/>
              <a:t>Risk post donation</a:t>
            </a:r>
          </a:p>
          <a:p>
            <a:pPr lvl="2"/>
            <a:r>
              <a:rPr lang="en-US" b="1" dirty="0"/>
              <a:t>Suicidal ideation (at any time)</a:t>
            </a:r>
          </a:p>
          <a:p>
            <a:pPr marL="627063" lvl="2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Anxiety/panic attacks</a:t>
            </a:r>
          </a:p>
          <a:p>
            <a:pPr lvl="2"/>
            <a:r>
              <a:rPr lang="en-US" b="1" dirty="0" smtClean="0"/>
              <a:t>Psychiatric clearance </a:t>
            </a:r>
          </a:p>
          <a:p>
            <a:pPr marL="627063" lvl="2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Abuse/victimization/trauma</a:t>
            </a:r>
          </a:p>
          <a:p>
            <a:pPr marL="0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Body image issues-scarring </a:t>
            </a:r>
          </a:p>
          <a:p>
            <a:pPr marL="0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 smtClean="0"/>
              <a:t>Family history of mental health issues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16976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Employment  Status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362200"/>
            <a:ext cx="7408333" cy="3763963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Occupation/Employment:</a:t>
            </a:r>
          </a:p>
          <a:p>
            <a:pPr lvl="1"/>
            <a:r>
              <a:rPr lang="en-US" sz="2400" b="1" dirty="0" smtClean="0"/>
              <a:t>Level of education</a:t>
            </a:r>
          </a:p>
          <a:p>
            <a:pPr lvl="1"/>
            <a:r>
              <a:rPr lang="en-US" sz="2400" b="1" dirty="0" smtClean="0"/>
              <a:t>Current occupation</a:t>
            </a:r>
            <a:endParaRPr lang="en-US" b="1" dirty="0"/>
          </a:p>
          <a:p>
            <a:pPr marL="627063" lvl="2" indent="0">
              <a:buNone/>
            </a:pPr>
            <a:endParaRPr lang="en-US" sz="2200" b="1" dirty="0"/>
          </a:p>
          <a:p>
            <a:pPr lvl="1"/>
            <a:r>
              <a:rPr lang="en-US" sz="2400" b="1" dirty="0"/>
              <a:t>Employer S</a:t>
            </a:r>
            <a:r>
              <a:rPr lang="en-US" sz="2400" b="1" dirty="0" smtClean="0"/>
              <a:t>upport:</a:t>
            </a:r>
          </a:p>
          <a:p>
            <a:pPr lvl="2"/>
            <a:r>
              <a:rPr lang="en-US" sz="2200" b="1" dirty="0" smtClean="0"/>
              <a:t>Maintain employment post donation</a:t>
            </a:r>
          </a:p>
          <a:p>
            <a:pPr lvl="2"/>
            <a:r>
              <a:rPr lang="en-US" sz="2200" b="1" dirty="0"/>
              <a:t>Length of </a:t>
            </a:r>
            <a:r>
              <a:rPr lang="en-US" sz="2200" b="1" dirty="0" smtClean="0"/>
              <a:t>employment</a:t>
            </a:r>
          </a:p>
          <a:p>
            <a:pPr lvl="3"/>
            <a:r>
              <a:rPr lang="en-US" sz="2000" b="1" dirty="0" smtClean="0"/>
              <a:t>4-6 </a:t>
            </a:r>
            <a:r>
              <a:rPr lang="en-US" sz="2000" b="1" dirty="0"/>
              <a:t>weeks recovery</a:t>
            </a:r>
          </a:p>
          <a:p>
            <a:pPr lvl="2"/>
            <a:endParaRPr lang="en-US" sz="2200" b="1" dirty="0" smtClean="0"/>
          </a:p>
          <a:p>
            <a:pPr marL="292608" lvl="1" indent="0">
              <a:buNone/>
            </a:pP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6085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43434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Insurance:</a:t>
            </a:r>
            <a:endParaRPr lang="en-US" sz="2600" b="1" dirty="0"/>
          </a:p>
          <a:p>
            <a:pPr lvl="1"/>
            <a:r>
              <a:rPr lang="en-US" sz="2400" b="1" dirty="0"/>
              <a:t>Health </a:t>
            </a:r>
            <a:r>
              <a:rPr lang="en-US" sz="2400" b="1" dirty="0" smtClean="0"/>
              <a:t>Insurance:</a:t>
            </a:r>
          </a:p>
          <a:p>
            <a:pPr lvl="2"/>
            <a:r>
              <a:rPr lang="en-US" sz="2200" b="1" dirty="0"/>
              <a:t>Higher </a:t>
            </a:r>
            <a:r>
              <a:rPr lang="en-US" sz="2200" b="1" dirty="0" smtClean="0"/>
              <a:t>premiums</a:t>
            </a:r>
          </a:p>
          <a:p>
            <a:pPr lvl="2"/>
            <a:r>
              <a:rPr lang="en-US" sz="2200" b="1" dirty="0" smtClean="0"/>
              <a:t>Health problems not covered by </a:t>
            </a:r>
            <a:r>
              <a:rPr lang="en-US" sz="2200" b="1" dirty="0"/>
              <a:t>r</a:t>
            </a:r>
            <a:r>
              <a:rPr lang="en-US" sz="2200" b="1" dirty="0" smtClean="0"/>
              <a:t>ecipients insurance</a:t>
            </a:r>
          </a:p>
          <a:p>
            <a:pPr lvl="3"/>
            <a:r>
              <a:rPr lang="en-US" sz="2000" b="1" dirty="0" smtClean="0"/>
              <a:t>Lifetime follow up</a:t>
            </a:r>
          </a:p>
          <a:p>
            <a:pPr lvl="3"/>
            <a:r>
              <a:rPr lang="en-US" sz="2000" b="1" dirty="0" smtClean="0"/>
              <a:t>Non donation related disease findings</a:t>
            </a:r>
          </a:p>
          <a:p>
            <a:pPr marL="627063" lvl="2" indent="0">
              <a:buNone/>
            </a:pPr>
            <a:endParaRPr lang="en-US" sz="2200" b="1" dirty="0"/>
          </a:p>
          <a:p>
            <a:pPr lvl="1"/>
            <a:r>
              <a:rPr lang="en-US" sz="2400" b="1" dirty="0"/>
              <a:t>Life </a:t>
            </a:r>
            <a:r>
              <a:rPr lang="en-US" sz="2400" b="1" dirty="0" smtClean="0"/>
              <a:t>Insurance:</a:t>
            </a:r>
            <a:endParaRPr lang="en-US" sz="2400" b="1" dirty="0"/>
          </a:p>
          <a:p>
            <a:pPr lvl="2"/>
            <a:r>
              <a:rPr lang="en-US" sz="2200" b="1" dirty="0" smtClean="0"/>
              <a:t>Inability to change or increase policy</a:t>
            </a:r>
            <a:endParaRPr lang="en-US" sz="2200" b="1" dirty="0"/>
          </a:p>
          <a:p>
            <a:pPr marL="292608" lvl="1" indent="0"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Insurance Status and Risks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6593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44196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H.R. 5263:</a:t>
            </a:r>
          </a:p>
          <a:p>
            <a:pPr marL="0" indent="0">
              <a:buNone/>
            </a:pPr>
            <a:endParaRPr lang="en-US" sz="2600" b="1" dirty="0" smtClean="0"/>
          </a:p>
          <a:p>
            <a:pPr lvl="1"/>
            <a:r>
              <a:rPr lang="en-US" sz="2400" b="1" dirty="0" smtClean="0"/>
              <a:t>Introduced in House: </a:t>
            </a:r>
            <a:r>
              <a:rPr lang="en-US" sz="2400" b="1" dirty="0"/>
              <a:t>7/30/2014</a:t>
            </a:r>
            <a:endParaRPr lang="en-US" sz="2400" b="1" dirty="0" smtClean="0"/>
          </a:p>
          <a:p>
            <a:pPr lvl="1"/>
            <a:r>
              <a:rPr lang="en-US" sz="2400" b="1" dirty="0" smtClean="0"/>
              <a:t>Referred to the Subcommittee on Health: </a:t>
            </a:r>
            <a:r>
              <a:rPr lang="en-US" sz="2400" b="1" dirty="0"/>
              <a:t>8/1/2014</a:t>
            </a:r>
            <a:endParaRPr lang="en-US" sz="2400" b="1" dirty="0" smtClean="0"/>
          </a:p>
          <a:p>
            <a:pPr marL="301943" lvl="1" indent="0">
              <a:buNone/>
            </a:pPr>
            <a:endParaRPr lang="en-US" b="1" dirty="0" smtClean="0"/>
          </a:p>
          <a:p>
            <a:pPr lvl="2"/>
            <a:r>
              <a:rPr lang="en-US" sz="2400" b="1" dirty="0" smtClean="0"/>
              <a:t>“…prohibition on denial of coverage or charging higher premiums of life insurance, disability insurance or long-term care insurance” </a:t>
            </a:r>
          </a:p>
          <a:p>
            <a:pPr lvl="2"/>
            <a:endParaRPr lang="en-US" sz="2400" b="1" dirty="0"/>
          </a:p>
          <a:p>
            <a:pPr lvl="2"/>
            <a:endParaRPr lang="en-US" sz="2400" b="1" dirty="0" smtClean="0"/>
          </a:p>
          <a:p>
            <a:pPr marL="627063" lvl="2" indent="0">
              <a:buNone/>
            </a:pPr>
            <a:r>
              <a:rPr lang="en-US" sz="1800" b="1" dirty="0"/>
              <a:t> </a:t>
            </a:r>
            <a:r>
              <a:rPr lang="en-US" sz="1800" b="1" dirty="0" smtClean="0"/>
              <a:t>                                                                                   </a:t>
            </a:r>
            <a:r>
              <a:rPr lang="en-US" sz="1400" dirty="0" smtClean="0"/>
              <a:t>Bruce Skyler, CEO, NKF</a:t>
            </a:r>
          </a:p>
          <a:p>
            <a:pPr lvl="1"/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125272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Donor Protection Act of 2014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123126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Identify Financial Risk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1981200"/>
            <a:ext cx="7408333" cy="4724400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Personal Expenses:</a:t>
            </a:r>
          </a:p>
          <a:p>
            <a:pPr marL="0" indent="0">
              <a:buNone/>
            </a:pPr>
            <a:endParaRPr lang="en-US" sz="2600" b="1" dirty="0" smtClean="0"/>
          </a:p>
          <a:p>
            <a:pPr lvl="1"/>
            <a:r>
              <a:rPr lang="en-US" sz="2400" b="1" dirty="0" smtClean="0"/>
              <a:t>Travel, housing, child care</a:t>
            </a:r>
          </a:p>
          <a:p>
            <a:pPr lvl="2"/>
            <a:r>
              <a:rPr lang="en-US" b="1" dirty="0" smtClean="0"/>
              <a:t>National Living Donor Assistance Fund, other organizations (limited)</a:t>
            </a:r>
          </a:p>
          <a:p>
            <a:pPr lvl="1"/>
            <a:r>
              <a:rPr lang="en-US" sz="2400" b="1" dirty="0" smtClean="0"/>
              <a:t>Potential loss of employment/lost wages</a:t>
            </a:r>
          </a:p>
          <a:p>
            <a:pPr lvl="1"/>
            <a:r>
              <a:rPr lang="en-US" sz="2400" b="1" dirty="0" smtClean="0"/>
              <a:t>Negative impact obtaining , maintaining, or affording health, disability and life insurance</a:t>
            </a:r>
          </a:p>
          <a:p>
            <a:pPr lvl="1"/>
            <a:r>
              <a:rPr lang="en-US" sz="2400" b="1" dirty="0" smtClean="0"/>
              <a:t>Life-long follow-up at donor’s expense</a:t>
            </a:r>
          </a:p>
          <a:p>
            <a:pPr lvl="2"/>
            <a:r>
              <a:rPr lang="en-US" b="1" dirty="0" smtClean="0"/>
              <a:t>6 months, 1 year, 2 year follow up covered</a:t>
            </a:r>
          </a:p>
          <a:p>
            <a:pPr lvl="2"/>
            <a:endParaRPr lang="en-US" b="1" dirty="0" smtClean="0"/>
          </a:p>
          <a:p>
            <a:pPr marL="530352" lvl="2" indent="0">
              <a:buNone/>
            </a:pPr>
            <a:endParaRPr lang="en-US" b="1" dirty="0" smtClean="0"/>
          </a:p>
          <a:p>
            <a:pPr marL="2514600" lvl="8" indent="0">
              <a:buNone/>
            </a:pPr>
            <a:r>
              <a:rPr lang="en-US" dirty="0" smtClean="0"/>
              <a:t>                                                                             OPTN Policy 14.3.A.i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63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362200"/>
            <a:ext cx="7408333" cy="4419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Understanding of information provided:</a:t>
            </a:r>
          </a:p>
          <a:p>
            <a:pPr lvl="1"/>
            <a:r>
              <a:rPr lang="en-US" sz="2300" b="1" dirty="0" smtClean="0"/>
              <a:t>Evaluation process</a:t>
            </a:r>
          </a:p>
          <a:p>
            <a:pPr lvl="1"/>
            <a:r>
              <a:rPr lang="en-US" sz="2300" b="1" dirty="0" smtClean="0"/>
              <a:t>Surgical process</a:t>
            </a:r>
          </a:p>
          <a:p>
            <a:pPr lvl="1"/>
            <a:r>
              <a:rPr lang="en-US" sz="2300" b="1" dirty="0" smtClean="0"/>
              <a:t>Follow up responsibilities</a:t>
            </a:r>
          </a:p>
          <a:p>
            <a:pPr marL="301943" lvl="1" indent="0">
              <a:buNone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600" b="1" dirty="0" smtClean="0"/>
              <a:t>Awareness of options available:</a:t>
            </a:r>
          </a:p>
          <a:p>
            <a:pPr lvl="1"/>
            <a:r>
              <a:rPr lang="en-US" sz="2300" b="1" dirty="0" smtClean="0"/>
              <a:t>Deceased donor</a:t>
            </a:r>
          </a:p>
          <a:p>
            <a:pPr lvl="1"/>
            <a:r>
              <a:rPr lang="en-US" sz="2300" b="1" dirty="0" smtClean="0"/>
              <a:t>Alternate LD</a:t>
            </a:r>
          </a:p>
          <a:p>
            <a:pPr lvl="1"/>
            <a:r>
              <a:rPr lang="en-US" sz="2300" b="1" dirty="0" smtClean="0"/>
              <a:t>Dialysis</a:t>
            </a:r>
          </a:p>
          <a:p>
            <a:pPr marL="301943" lvl="1" indent="0">
              <a:buNone/>
            </a:pPr>
            <a:endParaRPr lang="en-US" b="1" dirty="0" smtClean="0"/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Capacity for Informed Consent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362308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2209800"/>
            <a:ext cx="7408333" cy="4343400"/>
          </a:xfrm>
        </p:spPr>
        <p:txBody>
          <a:bodyPr>
            <a:normAutofit fontScale="3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8000" b="1" dirty="0"/>
              <a:t>Reasonable decision </a:t>
            </a:r>
            <a:r>
              <a:rPr lang="en-US" sz="8000" b="1" dirty="0" smtClean="0"/>
              <a:t>making:</a:t>
            </a:r>
          </a:p>
          <a:p>
            <a:pPr marL="0" indent="0">
              <a:buNone/>
            </a:pPr>
            <a:endParaRPr lang="en-US" sz="8000" b="1" dirty="0"/>
          </a:p>
          <a:p>
            <a:pPr lvl="1"/>
            <a:r>
              <a:rPr lang="en-US" sz="7400" b="1" dirty="0" smtClean="0"/>
              <a:t>Right to opt out at any time</a:t>
            </a:r>
          </a:p>
          <a:p>
            <a:pPr lvl="1"/>
            <a:r>
              <a:rPr lang="en-US" sz="7400" b="1" dirty="0" smtClean="0"/>
              <a:t>Free for coercion</a:t>
            </a:r>
          </a:p>
          <a:p>
            <a:pPr lvl="1"/>
            <a:r>
              <a:rPr lang="en-US" sz="7400" b="1" dirty="0" smtClean="0"/>
              <a:t>Understanding of financial risks</a:t>
            </a:r>
          </a:p>
          <a:p>
            <a:pPr lvl="1"/>
            <a:r>
              <a:rPr lang="en-US" sz="7400" b="1" dirty="0" smtClean="0"/>
              <a:t>Donor evaluation is confidential</a:t>
            </a:r>
          </a:p>
          <a:p>
            <a:pPr lvl="1"/>
            <a:r>
              <a:rPr lang="en-US" sz="7400" b="1" dirty="0" smtClean="0"/>
              <a:t>“Disclosure that is a federal crime for any person to knowingly acquire, obtain or otherwise transfer any human organ for valuable consideration.”</a:t>
            </a:r>
          </a:p>
          <a:p>
            <a:pPr marL="301943" lvl="1" indent="0">
              <a:buNone/>
            </a:pPr>
            <a:r>
              <a:rPr lang="en-US" sz="4000" dirty="0" smtClean="0"/>
              <a:t>						</a:t>
            </a:r>
            <a:endParaRPr lang="en-US" sz="5100" b="1" dirty="0"/>
          </a:p>
          <a:p>
            <a:pPr marL="0" indent="0">
              <a:buNone/>
            </a:pPr>
            <a:r>
              <a:rPr lang="en-US" sz="5100" b="1" dirty="0"/>
              <a:t>	</a:t>
            </a:r>
            <a:r>
              <a:rPr lang="en-US" sz="5100" b="1" dirty="0" smtClean="0"/>
              <a:t>			</a:t>
            </a:r>
          </a:p>
          <a:p>
            <a:pPr marL="0" indent="0">
              <a:buNone/>
            </a:pPr>
            <a:r>
              <a:rPr lang="en-US" sz="5100" b="1" dirty="0" smtClean="0"/>
              <a:t>                                                                      		</a:t>
            </a:r>
            <a:r>
              <a:rPr lang="en-US" sz="4300" dirty="0" smtClean="0"/>
              <a:t>OPTN Policy 14.0</a:t>
            </a:r>
          </a:p>
          <a:p>
            <a:pPr marL="0" indent="0">
              <a:buNone/>
            </a:pPr>
            <a:r>
              <a:rPr lang="en-US" sz="1700" dirty="0" smtClean="0"/>
              <a:t>                                                                                                                </a:t>
            </a:r>
            <a:r>
              <a:rPr lang="en-US" sz="2000" dirty="0" smtClean="0"/>
              <a:t>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sz="2000" dirty="0" smtClean="0"/>
              <a:t>	</a:t>
            </a:r>
            <a:r>
              <a:rPr lang="en-US" dirty="0" smtClean="0"/>
              <a:t>	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252728"/>
          </a:xfrm>
        </p:spPr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Informed Consent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674173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Advocate for the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Donor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438400"/>
            <a:ext cx="7408333" cy="41910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600" b="1" dirty="0"/>
              <a:t>Protect the rights of the potential </a:t>
            </a:r>
            <a:r>
              <a:rPr lang="en-US" sz="2600" b="1" dirty="0" smtClean="0"/>
              <a:t>donor:</a:t>
            </a:r>
          </a:p>
          <a:p>
            <a:pPr lvl="1"/>
            <a:r>
              <a:rPr lang="en-US" sz="2400" b="1" dirty="0" smtClean="0"/>
              <a:t>Donor’s welfare is primary</a:t>
            </a:r>
          </a:p>
          <a:p>
            <a:pPr lvl="1"/>
            <a:r>
              <a:rPr lang="en-US" sz="2400" b="1" dirty="0" smtClean="0"/>
              <a:t>Respecting decisions of the donor</a:t>
            </a:r>
          </a:p>
          <a:p>
            <a:pPr lvl="1"/>
            <a:r>
              <a:rPr lang="en-US" sz="2400" b="1" dirty="0" smtClean="0"/>
              <a:t>Transplant programs grievance process</a:t>
            </a:r>
          </a:p>
          <a:p>
            <a:pPr lvl="1"/>
            <a:r>
              <a:rPr lang="en-US" sz="2400" b="1" dirty="0" smtClean="0"/>
              <a:t>Decline if risk for poor psychosocial outcomes</a:t>
            </a:r>
          </a:p>
          <a:p>
            <a:pPr lvl="1"/>
            <a:r>
              <a:rPr lang="en-US" sz="2400" b="1" dirty="0"/>
              <a:t>Genuine motivation</a:t>
            </a:r>
          </a:p>
          <a:p>
            <a:pPr lvl="2"/>
            <a:r>
              <a:rPr lang="en-US" sz="2200" b="1" dirty="0"/>
              <a:t>No secondary gain, ambivalence, or coercion</a:t>
            </a:r>
          </a:p>
          <a:p>
            <a:pPr lvl="2"/>
            <a:r>
              <a:rPr lang="en-US" sz="2200" b="1" dirty="0"/>
              <a:t>No family or external pressures</a:t>
            </a:r>
          </a:p>
          <a:p>
            <a:pPr lvl="1"/>
            <a:endParaRPr lang="en-US" sz="2400" b="1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722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7876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362200"/>
            <a:ext cx="7408333" cy="42291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b="1" dirty="0" smtClean="0"/>
              <a:t>TRANSPLANT </a:t>
            </a:r>
            <a:r>
              <a:rPr lang="en-US" sz="2800" b="1" dirty="0"/>
              <a:t>SURGEON AND FIRST KIDNEY DONOR </a:t>
            </a:r>
            <a:r>
              <a:rPr lang="en-US" sz="2800" b="1" dirty="0" smtClean="0"/>
              <a:t>AT </a:t>
            </a:r>
            <a:r>
              <a:rPr lang="en-US" sz="2800" b="1" dirty="0"/>
              <a:t>U.S. TRANSPLANT GAMES: </a:t>
            </a:r>
            <a:endParaRPr lang="en-US" sz="2800" b="1" dirty="0" smtClean="0"/>
          </a:p>
          <a:p>
            <a:endParaRPr lang="en-US" b="1" dirty="0"/>
          </a:p>
          <a:p>
            <a:pPr lvl="6"/>
            <a:r>
              <a:rPr lang="en-US" sz="2600" b="1" dirty="0" smtClean="0"/>
              <a:t>“In </a:t>
            </a:r>
            <a:r>
              <a:rPr lang="en-US" sz="2600" b="1" dirty="0"/>
              <a:t>July </a:t>
            </a:r>
            <a:r>
              <a:rPr lang="en-US" sz="2600" b="1" dirty="0" smtClean="0"/>
              <a:t>2004</a:t>
            </a:r>
            <a:r>
              <a:rPr lang="en-US" sz="2600" b="1" dirty="0"/>
              <a:t>, </a:t>
            </a:r>
            <a:r>
              <a:rPr lang="en-US" sz="2600" b="1" dirty="0" smtClean="0"/>
              <a:t>the National </a:t>
            </a:r>
            <a:r>
              <a:rPr lang="en-US" sz="2600" b="1" dirty="0"/>
              <a:t>Kidney </a:t>
            </a:r>
            <a:r>
              <a:rPr lang="en-US" sz="2600" b="1" dirty="0" smtClean="0"/>
              <a:t>Foundation </a:t>
            </a:r>
            <a:r>
              <a:rPr lang="en-US" sz="2600" b="1" dirty="0"/>
              <a:t>conducted its eighth </a:t>
            </a:r>
            <a:r>
              <a:rPr lang="en-US" sz="2600" b="1" dirty="0" smtClean="0"/>
              <a:t>biennial Olympic-style U.S</a:t>
            </a:r>
            <a:r>
              <a:rPr lang="en-US" sz="2600" b="1" dirty="0"/>
              <a:t>. Transplant </a:t>
            </a:r>
            <a:r>
              <a:rPr lang="en-US" sz="2600" b="1" dirty="0" smtClean="0"/>
              <a:t>Games,</a:t>
            </a:r>
            <a:r>
              <a:rPr lang="en-US" sz="2600" b="1" dirty="0"/>
              <a:t> </a:t>
            </a:r>
            <a:r>
              <a:rPr lang="en-US" sz="2600" b="1" dirty="0" smtClean="0"/>
              <a:t>this </a:t>
            </a:r>
            <a:r>
              <a:rPr lang="en-US" sz="2600" b="1" dirty="0"/>
              <a:t>time in Minneapolis-St Paul. </a:t>
            </a:r>
            <a:r>
              <a:rPr lang="en-US" sz="2600" b="1" dirty="0" smtClean="0"/>
              <a:t>Dr</a:t>
            </a:r>
            <a:r>
              <a:rPr lang="en-US" sz="2600" b="1" dirty="0"/>
              <a:t>. Joseph Murray (right) and Ronald </a:t>
            </a:r>
            <a:r>
              <a:rPr lang="en-US" sz="2600" b="1" dirty="0" smtClean="0"/>
              <a:t>Herrick.” </a:t>
            </a:r>
          </a:p>
          <a:p>
            <a:pPr lvl="6"/>
            <a:endParaRPr lang="en-US" sz="2200" b="1" dirty="0" smtClean="0"/>
          </a:p>
          <a:p>
            <a:pPr lvl="6"/>
            <a:r>
              <a:rPr lang="en-US" sz="2600" b="1" dirty="0" smtClean="0"/>
              <a:t>Ronald Herrick died 2010, age 79</a:t>
            </a:r>
          </a:p>
          <a:p>
            <a:pPr lvl="1"/>
            <a:endParaRPr lang="en-US" dirty="0"/>
          </a:p>
          <a:p>
            <a:endParaRPr lang="en-US" sz="2000" dirty="0" smtClean="0"/>
          </a:p>
          <a:p>
            <a:pPr marL="2423160" lvl="5" indent="0">
              <a:buNone/>
            </a:pPr>
            <a:endParaRPr lang="en-US" dirty="0" smtClean="0"/>
          </a:p>
          <a:p>
            <a:pPr marL="2423160" lvl="5" indent="0">
              <a:buNone/>
            </a:pPr>
            <a:endParaRPr lang="en-US" dirty="0"/>
          </a:p>
          <a:p>
            <a:pPr marL="2423160" lvl="5" indent="0">
              <a:buNone/>
            </a:pPr>
            <a:r>
              <a:rPr lang="en-US" sz="1500" dirty="0" smtClean="0"/>
              <a:t>       </a:t>
            </a:r>
            <a:r>
              <a:rPr lang="en-US" dirty="0" smtClean="0"/>
              <a:t>www.donatelifeny.org/uploaded.../interview_joseph_murray.pdf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Living Donor and Surgeon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3581400"/>
            <a:ext cx="2181225" cy="300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2027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2067" y="2438400"/>
            <a:ext cx="7408333" cy="4191000"/>
          </a:xfrm>
        </p:spPr>
        <p:txBody>
          <a:bodyPr>
            <a:normAutofit/>
          </a:bodyPr>
          <a:lstStyle/>
          <a:p>
            <a:r>
              <a:rPr lang="en-US" b="1" dirty="0" smtClean="0"/>
              <a:t>Living donor kidneys last longer</a:t>
            </a:r>
          </a:p>
          <a:p>
            <a:r>
              <a:rPr lang="en-US" b="1" dirty="0" smtClean="0"/>
              <a:t>Living donor transplants happen quickly</a:t>
            </a:r>
          </a:p>
          <a:p>
            <a:r>
              <a:rPr lang="en-US" b="1" dirty="0"/>
              <a:t>The surgery can be timed conveniently for the </a:t>
            </a:r>
            <a:r>
              <a:rPr lang="en-US" b="1" dirty="0" smtClean="0"/>
              <a:t>donor</a:t>
            </a:r>
          </a:p>
          <a:p>
            <a:r>
              <a:rPr lang="en-US" b="1" dirty="0" smtClean="0"/>
              <a:t>Transplants </a:t>
            </a:r>
            <a:r>
              <a:rPr lang="en-US" b="1" dirty="0"/>
              <a:t>happen when the recipient is most </a:t>
            </a:r>
            <a:r>
              <a:rPr lang="en-US" b="1" dirty="0" smtClean="0"/>
              <a:t>healthy</a:t>
            </a:r>
          </a:p>
          <a:p>
            <a:r>
              <a:rPr lang="en-US" b="1" dirty="0" smtClean="0"/>
              <a:t>Can reduce the length of hospitalization</a:t>
            </a:r>
          </a:p>
          <a:p>
            <a:r>
              <a:rPr lang="en-US" b="1" dirty="0" smtClean="0"/>
              <a:t>Receiving a living donor may increase life expectancy</a:t>
            </a:r>
          </a:p>
          <a:p>
            <a:pPr marL="457200" lvl="1" indent="0">
              <a:buNone/>
            </a:pPr>
            <a:endParaRPr lang="en-US" b="1" dirty="0" smtClean="0"/>
          </a:p>
          <a:p>
            <a:pPr marL="457200" lvl="1" indent="0">
              <a:buNone/>
            </a:pPr>
            <a:endParaRPr lang="en-US" b="1" dirty="0"/>
          </a:p>
          <a:p>
            <a:pPr lvl="1"/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to Living Donation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215622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Better genetic match lessens risk of rejection</a:t>
            </a:r>
          </a:p>
          <a:p>
            <a:r>
              <a:rPr lang="en-US" b="1" dirty="0"/>
              <a:t>Reduces the risk of health problems due to long term </a:t>
            </a:r>
            <a:r>
              <a:rPr lang="en-US" b="1" dirty="0" smtClean="0"/>
              <a:t>dialysis</a:t>
            </a:r>
          </a:p>
          <a:p>
            <a:r>
              <a:rPr lang="en-US" b="1" dirty="0" smtClean="0"/>
              <a:t>Potential donors are tested ahead of time to find most compatible</a:t>
            </a:r>
          </a:p>
          <a:p>
            <a:r>
              <a:rPr lang="en-US" b="1" u="sng" dirty="0" smtClean="0"/>
              <a:t>Living donor kidneys last longer!</a:t>
            </a:r>
            <a:endParaRPr lang="en-US" b="1" u="sng" dirty="0"/>
          </a:p>
          <a:p>
            <a:endParaRPr lang="en-US" b="1" dirty="0" smtClean="0"/>
          </a:p>
          <a:p>
            <a:endParaRPr lang="en-US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Advantages to Living Donation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2747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414272"/>
          </a:xfrm>
        </p:spPr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KIDNEY DONATION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295400"/>
            <a:ext cx="8503920" cy="54102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>
                <a:solidFill>
                  <a:schemeClr val="tx1"/>
                </a:solidFill>
              </a:rPr>
              <a:t>Graft Survival (transplanted kidney) </a:t>
            </a:r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r">
              <a:buNone/>
            </a:pPr>
            <a:endParaRPr lang="en-US" sz="1200" dirty="0" smtClean="0"/>
          </a:p>
          <a:p>
            <a:pPr marL="0" indent="0" algn="r">
              <a:buNone/>
            </a:pPr>
            <a:endParaRPr lang="en-US" sz="1200" dirty="0"/>
          </a:p>
          <a:p>
            <a:pPr marL="0" indent="0" algn="r">
              <a:buNone/>
            </a:pPr>
            <a:endParaRPr lang="en-US" sz="1200" dirty="0" smtClean="0"/>
          </a:p>
          <a:p>
            <a:pPr marL="0" indent="0" algn="r">
              <a:buNone/>
            </a:pPr>
            <a:endParaRPr lang="en-US" sz="1200" dirty="0"/>
          </a:p>
          <a:p>
            <a:pPr marL="0" indent="0" algn="r">
              <a:buNone/>
            </a:pPr>
            <a:endParaRPr lang="en-US" sz="1200" dirty="0" smtClean="0"/>
          </a:p>
          <a:p>
            <a:pPr marL="0" indent="0" algn="r">
              <a:buNone/>
            </a:pPr>
            <a:endParaRPr lang="en-US" sz="1200" dirty="0"/>
          </a:p>
          <a:p>
            <a:pPr marL="0" indent="0" algn="r">
              <a:buNone/>
            </a:pPr>
            <a:r>
              <a:rPr lang="en-US" sz="1200" dirty="0" smtClean="0"/>
              <a:t>SRTR DATA, 2014</a:t>
            </a:r>
          </a:p>
          <a:p>
            <a:pPr marL="0" indent="0" algn="r">
              <a:buNone/>
            </a:pPr>
            <a:r>
              <a:rPr lang="en-US" sz="1200" dirty="0" smtClean="0"/>
              <a:t>National Average</a:t>
            </a:r>
            <a:endParaRPr lang="en-US" sz="1200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605990748"/>
              </p:ext>
            </p:extLst>
          </p:nvPr>
        </p:nvGraphicFramePr>
        <p:xfrm>
          <a:off x="1219200" y="1828800"/>
          <a:ext cx="6096000" cy="467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35901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LIVING KIDNEY DONATION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9000"/>
                    </a14:imgEffect>
                    <a14:imgEffect>
                      <a14:brightnessContrast bright="-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1987" y="2209799"/>
            <a:ext cx="7303514" cy="41910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667000"/>
            <a:ext cx="2590800" cy="84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267200"/>
            <a:ext cx="25908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6713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514600"/>
            <a:ext cx="7408333" cy="4267200"/>
          </a:xfrm>
        </p:spPr>
        <p:txBody>
          <a:bodyPr numCol="2">
            <a:normAutofit lnSpcReduction="10000"/>
          </a:bodyPr>
          <a:lstStyle/>
          <a:p>
            <a:r>
              <a:rPr lang="en-US" sz="2800" b="1" dirty="0"/>
              <a:t>Sibling</a:t>
            </a:r>
          </a:p>
          <a:p>
            <a:r>
              <a:rPr lang="en-US" sz="2800" b="1" dirty="0"/>
              <a:t>Spouse</a:t>
            </a:r>
          </a:p>
          <a:p>
            <a:r>
              <a:rPr lang="en-US" sz="2800" b="1" dirty="0"/>
              <a:t>Parents</a:t>
            </a:r>
          </a:p>
          <a:p>
            <a:r>
              <a:rPr lang="en-US" sz="2800" b="1" dirty="0"/>
              <a:t>Other Relatives</a:t>
            </a:r>
          </a:p>
          <a:p>
            <a:r>
              <a:rPr lang="en-US" sz="2800" b="1" dirty="0"/>
              <a:t>Co-Worker                                                            </a:t>
            </a:r>
          </a:p>
          <a:p>
            <a:r>
              <a:rPr lang="en-US" sz="2800" b="1" dirty="0"/>
              <a:t>Friend    </a:t>
            </a:r>
            <a:endParaRPr lang="en-US" sz="2800" b="1" dirty="0" smtClean="0"/>
          </a:p>
          <a:p>
            <a:r>
              <a:rPr lang="en-US" sz="2800" b="1" dirty="0" smtClean="0"/>
              <a:t>Church/Temple Member</a:t>
            </a:r>
          </a:p>
          <a:p>
            <a:endParaRPr lang="en-US" sz="2800" b="1" dirty="0" smtClean="0"/>
          </a:p>
          <a:p>
            <a:r>
              <a:rPr lang="en-US" sz="2800" b="1" dirty="0" smtClean="0"/>
              <a:t>Neighbor</a:t>
            </a:r>
          </a:p>
          <a:p>
            <a:r>
              <a:rPr lang="en-US" sz="2800" b="1" dirty="0" smtClean="0"/>
              <a:t>Non-compatible donor [paired exchange]</a:t>
            </a:r>
            <a:r>
              <a:rPr lang="en-US" sz="2800" b="1" dirty="0"/>
              <a:t>	</a:t>
            </a:r>
          </a:p>
          <a:p>
            <a:r>
              <a:rPr lang="en-US" sz="2800" b="1" dirty="0" smtClean="0"/>
              <a:t>Altruistic Donor-                                                                                                                       6 </a:t>
            </a:r>
            <a:r>
              <a:rPr lang="en-US" sz="2800" b="1" dirty="0"/>
              <a:t>month wait policy </a:t>
            </a:r>
            <a:r>
              <a:rPr lang="en-US" sz="2600" b="1" dirty="0" smtClean="0"/>
              <a:t>(varies by Transplant Center)</a:t>
            </a:r>
            <a:endParaRPr lang="en-US" sz="2600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 Be a Living Donor?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9723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209800"/>
            <a:ext cx="7408333" cy="44196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500" b="1" dirty="0" smtClean="0"/>
              <a:t>*Varies by Transplant Center*</a:t>
            </a:r>
          </a:p>
          <a:p>
            <a:pPr lvl="1"/>
            <a:r>
              <a:rPr lang="en-US" sz="2300" b="1" dirty="0" smtClean="0"/>
              <a:t>Anyone under age 21</a:t>
            </a:r>
          </a:p>
          <a:p>
            <a:pPr lvl="1"/>
            <a:r>
              <a:rPr lang="en-US" sz="2300" b="1" dirty="0" smtClean="0"/>
              <a:t>Diabetes</a:t>
            </a:r>
          </a:p>
          <a:p>
            <a:pPr lvl="1"/>
            <a:r>
              <a:rPr lang="en-US" sz="2300" b="1" dirty="0" smtClean="0"/>
              <a:t>High Blood Pressure</a:t>
            </a:r>
          </a:p>
          <a:p>
            <a:pPr lvl="1"/>
            <a:r>
              <a:rPr lang="en-US" sz="2300" b="1" dirty="0" smtClean="0"/>
              <a:t>Fibromyalgia</a:t>
            </a:r>
          </a:p>
          <a:p>
            <a:pPr lvl="1"/>
            <a:r>
              <a:rPr lang="en-US" sz="2300" b="1" dirty="0" smtClean="0"/>
              <a:t>Auto-Immune Disorders</a:t>
            </a:r>
          </a:p>
          <a:p>
            <a:pPr lvl="1"/>
            <a:r>
              <a:rPr lang="en-US" sz="2300" b="1" dirty="0" smtClean="0"/>
              <a:t>Chronic Pain</a:t>
            </a:r>
          </a:p>
          <a:p>
            <a:pPr lvl="1"/>
            <a:r>
              <a:rPr lang="en-US" sz="2300" b="1" dirty="0" smtClean="0"/>
              <a:t>Heart Problems</a:t>
            </a:r>
          </a:p>
          <a:p>
            <a:pPr lvl="1"/>
            <a:r>
              <a:rPr lang="en-US" sz="2300" b="1" dirty="0" smtClean="0"/>
              <a:t>Other Medical Issues</a:t>
            </a:r>
          </a:p>
          <a:p>
            <a:pPr lvl="1"/>
            <a:endParaRPr lang="en-US" b="1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Cannot Be a Living Donor?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09751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1379</TotalTime>
  <Words>1006</Words>
  <Application>Microsoft Office PowerPoint</Application>
  <PresentationFormat>On-screen Show (4:3)</PresentationFormat>
  <Paragraphs>273</Paragraphs>
  <Slides>29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Candara</vt:lpstr>
      <vt:lpstr>Symbol</vt:lpstr>
      <vt:lpstr>Wingdings</vt:lpstr>
      <vt:lpstr>Waveform</vt:lpstr>
      <vt:lpstr>Kidney Transplant: Exploring Living Donation</vt:lpstr>
      <vt:lpstr>First Living Donor Transplant</vt:lpstr>
      <vt:lpstr>First Living Donor and Surgeon</vt:lpstr>
      <vt:lpstr>Advantages to Living Donation</vt:lpstr>
      <vt:lpstr>Advantages to Living Donation</vt:lpstr>
      <vt:lpstr>LIVING KIDNEY DONATION</vt:lpstr>
      <vt:lpstr>LIVING KIDNEY DONATION</vt:lpstr>
      <vt:lpstr>Who Can Be a Living Donor?</vt:lpstr>
      <vt:lpstr>Who Cannot Be a Living Donor?</vt:lpstr>
      <vt:lpstr>Living Donation Process</vt:lpstr>
      <vt:lpstr>Medical Evaluation of the Living Donor</vt:lpstr>
      <vt:lpstr>Living Donor Evaluation What Makes a Donor Incompatible?</vt:lpstr>
      <vt:lpstr>Alternatives to Incompatibility</vt:lpstr>
      <vt:lpstr>Paired Exchange Program</vt:lpstr>
      <vt:lpstr>LIVING KIDNEY DONATION</vt:lpstr>
      <vt:lpstr>Blood Type</vt:lpstr>
      <vt:lpstr>Long Term Risks of Donation</vt:lpstr>
      <vt:lpstr>Independent Living Donor Advocate (ILDA) and Living Donor (LD) SW Evaluation</vt:lpstr>
      <vt:lpstr>Post Donation Support</vt:lpstr>
      <vt:lpstr>Substance Use History</vt:lpstr>
      <vt:lpstr>Mental Health History</vt:lpstr>
      <vt:lpstr>Employment  Status</vt:lpstr>
      <vt:lpstr>Insurance Status and Risks</vt:lpstr>
      <vt:lpstr>Living Donor Protection Act of 2014</vt:lpstr>
      <vt:lpstr>Identify Financial Risk</vt:lpstr>
      <vt:lpstr>Capacity for Informed Consent</vt:lpstr>
      <vt:lpstr>Informed Consent</vt:lpstr>
      <vt:lpstr>Advocate for the Living Donor</vt:lpstr>
      <vt:lpstr>PowerPoint Presentation</vt:lpstr>
    </vt:vector>
  </TitlesOfParts>
  <Company>Tampa General Hospital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Shore, Laurie</dc:creator>
  <cp:lastModifiedBy>Debbie Fette</cp:lastModifiedBy>
  <cp:revision>100</cp:revision>
  <dcterms:created xsi:type="dcterms:W3CDTF">2014-09-03T19:13:55Z</dcterms:created>
  <dcterms:modified xsi:type="dcterms:W3CDTF">2016-05-11T03:49:33Z</dcterms:modified>
</cp:coreProperties>
</file>